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</p:sldIdLst>
  <p:sldSz cx="7559675" cy="10691813"/>
  <p:notesSz cx="6735763" cy="9866313"/>
  <p:embeddedFontLst>
    <p:embeddedFont>
      <p:font typeface="나눔명조 ExtraBold" panose="02020603020101020101" pitchFamily="18" charset="-127"/>
      <p:bold r:id="rId3"/>
    </p:embeddedFont>
    <p:embeddedFont>
      <p:font typeface="맑은 고딕" panose="020B0503020000020004" pitchFamily="50" charset="-127"/>
      <p:regular r:id="rId4"/>
      <p:bold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나눔바른고딕" panose="020B0603020101020101" pitchFamily="50" charset="-127"/>
      <p:regular r:id="rId10"/>
      <p:bold r:id="rId11"/>
    </p:embeddedFont>
    <p:embeddedFont>
      <p:font typeface="Calibri Light" panose="020F0302020204030204" pitchFamily="34" charset="0"/>
      <p:regular r:id="rId12"/>
      <p:italic r:id="rId13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45" userDrawn="1">
          <p15:clr>
            <a:srgbClr val="A4A3A4"/>
          </p15:clr>
        </p15:guide>
        <p15:guide id="2" pos="23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03" d="100"/>
          <a:sy n="103" d="100"/>
        </p:scale>
        <p:origin x="876" y="108"/>
      </p:cViewPr>
      <p:guideLst>
        <p:guide orient="horz" pos="3345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viewProps" Target="viewProp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" y="-1"/>
            <a:ext cx="7559040" cy="1069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81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" y="0"/>
            <a:ext cx="7559040" cy="1069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775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1B18C-990F-4D6E-94A9-CB28F63D75A1}" type="datetimeFigureOut">
              <a:rPr lang="ko-KR" altLang="en-US" smtClean="0"/>
              <a:pPr/>
              <a:t>2022-04-26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559B2-E78C-4198-92C9-B814C814028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5403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755934" rtl="0" eaLnBrk="1" latinLnBrk="1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1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1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1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1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1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1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1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1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1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1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1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1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1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1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1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1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1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1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hj.wku.ac.kr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369072" y="3438007"/>
            <a:ext cx="6732000" cy="655564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  <a:bevelB w="1270" h="1270"/>
            </a:sp3d>
          </a:bodyPr>
          <a:lstStyle/>
          <a:p>
            <a:pPr marL="180000" indent="-342900" latinLnBrk="0">
              <a:lnSpc>
                <a:spcPct val="160000"/>
              </a:lnSpc>
              <a:buFont typeface="Wingdings" panose="05000000000000000000" pitchFamily="2" charset="2"/>
              <a:buChar char="l"/>
            </a:pPr>
            <a:r>
              <a:rPr lang="ko-KR" altLang="en-US" sz="1400" b="1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0000101010101" charset="-127"/>
                <a:ea typeface="나눔바른고딕" panose="020B0600000101010101" charset="-127"/>
              </a:rPr>
              <a:t>신청 관련 안내</a:t>
            </a:r>
            <a:endParaRPr lang="en-US" altLang="ko-KR" sz="1400" b="1" spc="-100" dirty="0">
              <a:solidFill>
                <a:schemeClr val="tx1">
                  <a:lumMod val="85000"/>
                  <a:lumOff val="15000"/>
                </a:schemeClr>
              </a:solidFill>
              <a:latin typeface="나눔바른고딕" panose="020B0600000101010101" charset="-127"/>
              <a:ea typeface="나눔바른고딕" panose="020B0600000101010101" charset="-127"/>
            </a:endParaRPr>
          </a:p>
          <a:p>
            <a:pPr marL="180000" latinLnBrk="0">
              <a:lnSpc>
                <a:spcPct val="160000"/>
              </a:lnSpc>
            </a:pPr>
            <a:r>
              <a:rPr lang="en-US" altLang="ko-KR" sz="1400" b="1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0000101010101" charset="-127"/>
                <a:ea typeface="나눔바른고딕" panose="020B0600000101010101" charset="-127"/>
              </a:rPr>
              <a:t>   - </a:t>
            </a:r>
            <a:r>
              <a:rPr lang="ko-KR" altLang="en-US" sz="1400" b="1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0000101010101" charset="-127"/>
                <a:ea typeface="나눔바른고딕" panose="020B0600000101010101" charset="-127"/>
              </a:rPr>
              <a:t>신청 학기 </a:t>
            </a:r>
            <a:r>
              <a:rPr lang="en-US" altLang="ko-KR" sz="1400" b="1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0000101010101" charset="-127"/>
                <a:ea typeface="나눔바른고딕" panose="020B0600000101010101" charset="-127"/>
              </a:rPr>
              <a:t>: </a:t>
            </a:r>
            <a:r>
              <a:rPr lang="en-US" altLang="ko-KR" sz="14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0000101010101" charset="-127"/>
                <a:ea typeface="나눔바른고딕" panose="020B0600000101010101" charset="-127"/>
              </a:rPr>
              <a:t>2022</a:t>
            </a:r>
            <a:r>
              <a:rPr lang="ko-KR" altLang="en-US" sz="14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0000101010101" charset="-127"/>
                <a:ea typeface="나눔바른고딕" panose="020B0600000101010101" charset="-127"/>
              </a:rPr>
              <a:t>학년도 하계 단기 </a:t>
            </a:r>
            <a:r>
              <a:rPr lang="ko-KR" altLang="en-US" sz="1400" b="1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0000101010101" charset="-127"/>
                <a:ea typeface="나눔바른고딕" panose="020B0600000101010101" charset="-127"/>
              </a:rPr>
              <a:t>전공현장실습</a:t>
            </a:r>
            <a:r>
              <a:rPr lang="en-US" altLang="ko-KR" sz="1400" b="1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0000101010101" charset="-127"/>
                <a:ea typeface="나눔바른고딕" panose="020B0600000101010101" charset="-127"/>
              </a:rPr>
              <a:t/>
            </a:r>
            <a:br>
              <a:rPr lang="en-US" altLang="ko-KR" sz="1400" b="1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0000101010101" charset="-127"/>
                <a:ea typeface="나눔바른고딕" panose="020B0600000101010101" charset="-127"/>
              </a:rPr>
            </a:br>
            <a:r>
              <a:rPr lang="en-US" altLang="ko-KR" sz="1400" b="1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0000101010101" charset="-127"/>
                <a:ea typeface="나눔바른고딕" panose="020B0600000101010101" charset="-127"/>
              </a:rPr>
              <a:t>  </a:t>
            </a:r>
          </a:p>
          <a:p>
            <a:pPr marL="180000" indent="-342900" latinLnBrk="0">
              <a:lnSpc>
                <a:spcPct val="160000"/>
              </a:lnSpc>
              <a:buFont typeface="+mj-lt"/>
              <a:buAutoNum type="arabicPeriod"/>
            </a:pPr>
            <a:endParaRPr lang="en-US" altLang="ko-KR" sz="1400" b="1" spc="-100" dirty="0">
              <a:solidFill>
                <a:schemeClr val="tx1">
                  <a:lumMod val="85000"/>
                  <a:lumOff val="15000"/>
                </a:schemeClr>
              </a:solidFill>
              <a:latin typeface="나눔바른고딕" panose="020B0600000101010101" charset="-127"/>
              <a:ea typeface="나눔바른고딕" panose="020B0600000101010101" charset="-127"/>
            </a:endParaRPr>
          </a:p>
          <a:p>
            <a:pPr marL="180000" latinLnBrk="0">
              <a:lnSpc>
                <a:spcPct val="160000"/>
              </a:lnSpc>
            </a:pPr>
            <a:endParaRPr lang="en-US" altLang="ko-KR" sz="1400" b="1" spc="-100" dirty="0">
              <a:solidFill>
                <a:schemeClr val="tx1">
                  <a:lumMod val="85000"/>
                  <a:lumOff val="15000"/>
                </a:schemeClr>
              </a:solidFill>
              <a:latin typeface="나눔바른고딕" panose="020B0600000101010101" charset="-127"/>
              <a:ea typeface="나눔바른고딕" panose="020B0600000101010101" charset="-127"/>
            </a:endParaRPr>
          </a:p>
          <a:p>
            <a:pPr marL="180000"/>
            <a:r>
              <a:rPr lang="en-US" altLang="ko-KR" sz="1400" b="1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0000101010101" charset="-127"/>
                <a:ea typeface="나눔바른고딕" panose="020B0600000101010101" charset="-127"/>
              </a:rPr>
              <a:t>   </a:t>
            </a:r>
            <a:endParaRPr lang="en-US" altLang="ko-KR" sz="1400" b="1" spc="-100" dirty="0" smtClean="0">
              <a:solidFill>
                <a:schemeClr val="tx1">
                  <a:lumMod val="85000"/>
                  <a:lumOff val="15000"/>
                </a:schemeClr>
              </a:solidFill>
              <a:latin typeface="나눔바른고딕" panose="020B0600000101010101" charset="-127"/>
              <a:ea typeface="나눔바른고딕" panose="020B0600000101010101" charset="-127"/>
            </a:endParaRPr>
          </a:p>
          <a:p>
            <a:pPr marL="180000"/>
            <a:endParaRPr lang="en-US" altLang="ko-KR" sz="1400" b="1" spc="-100" dirty="0">
              <a:solidFill>
                <a:schemeClr val="tx1">
                  <a:lumMod val="85000"/>
                  <a:lumOff val="15000"/>
                </a:schemeClr>
              </a:solidFill>
              <a:latin typeface="나눔바른고딕" panose="020B0600000101010101" charset="-127"/>
              <a:ea typeface="나눔바른고딕" panose="020B0600000101010101" charset="-127"/>
            </a:endParaRPr>
          </a:p>
          <a:p>
            <a:pPr marL="180000"/>
            <a:endParaRPr lang="en-US" altLang="ko-KR" sz="1300" b="1" spc="-100" dirty="0" smtClean="0">
              <a:solidFill>
                <a:schemeClr val="tx1">
                  <a:lumMod val="85000"/>
                  <a:lumOff val="15000"/>
                </a:schemeClr>
              </a:solidFill>
              <a:latin typeface="나눔바른고딕" panose="020B0600000101010101" charset="-127"/>
              <a:ea typeface="나눔바른고딕" panose="020B0600000101010101" charset="-127"/>
            </a:endParaRPr>
          </a:p>
          <a:p>
            <a:pPr marL="465750" indent="-285750">
              <a:buFontTx/>
              <a:buChar char="-"/>
            </a:pPr>
            <a:r>
              <a:rPr lang="ko-KR" altLang="en-US" sz="14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0000101010101" charset="-127"/>
                <a:ea typeface="나눔바른고딕" panose="020B0600000101010101" charset="-127"/>
              </a:rPr>
              <a:t>온라인 </a:t>
            </a:r>
            <a:r>
              <a:rPr lang="ko-KR" altLang="en-US" sz="1400" b="1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0000101010101" charset="-127"/>
                <a:ea typeface="나눔바른고딕" panose="020B0600000101010101" charset="-127"/>
              </a:rPr>
              <a:t>신청 </a:t>
            </a:r>
            <a:r>
              <a:rPr lang="en-US" altLang="ko-KR" sz="1400" b="1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0000101010101" charset="-127"/>
                <a:ea typeface="나눔바른고딕" panose="020B0600000101010101" charset="-127"/>
              </a:rPr>
              <a:t>: </a:t>
            </a:r>
            <a:r>
              <a:rPr lang="en-US" altLang="ko-KR" sz="1400" b="1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0000101010101" charset="-127"/>
                <a:ea typeface="나눔바른고딕" panose="020B0600000101010101" charset="-127"/>
                <a:hlinkClick r:id="rId2"/>
              </a:rPr>
              <a:t>http://hj.wku.ac.kr</a:t>
            </a:r>
            <a:r>
              <a:rPr lang="en-US" altLang="ko-KR" sz="1400" b="1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0000101010101" charset="-127"/>
                <a:ea typeface="나눔바른고딕" panose="020B0600000101010101" charset="-127"/>
              </a:rPr>
              <a:t> (</a:t>
            </a:r>
            <a:r>
              <a:rPr lang="ko-KR" altLang="en-US" sz="1400" b="1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0000101010101" charset="-127"/>
                <a:ea typeface="나눔바른고딕" panose="020B0600000101010101" charset="-127"/>
              </a:rPr>
              <a:t>기업</a:t>
            </a:r>
            <a:r>
              <a:rPr lang="en-US" altLang="ko-KR" sz="1400" b="1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0000101010101" charset="-127"/>
                <a:ea typeface="나눔바른고딕" panose="020B0600000101010101" charset="-127"/>
              </a:rPr>
              <a:t> &amp;</a:t>
            </a:r>
            <a:r>
              <a:rPr lang="ko-KR" altLang="en-US" sz="1400" b="1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0000101010101" charset="-127"/>
                <a:ea typeface="나눔바른고딕" panose="020B0600000101010101" charset="-127"/>
              </a:rPr>
              <a:t>학생 온라인 신청 후 매칭</a:t>
            </a:r>
            <a:r>
              <a:rPr lang="en-US" altLang="ko-KR" sz="1400" b="1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0000101010101" charset="-127"/>
                <a:ea typeface="나눔바른고딕" panose="020B0600000101010101" charset="-127"/>
              </a:rPr>
              <a:t>)</a:t>
            </a:r>
            <a:r>
              <a:rPr lang="ko-KR" altLang="en-US" sz="1400" spc="-100" dirty="0"/>
              <a:t/>
            </a:r>
            <a:br>
              <a:rPr lang="ko-KR" altLang="en-US" sz="1400" spc="-100" dirty="0"/>
            </a:br>
            <a:r>
              <a:rPr lang="ko-KR" altLang="en-US" sz="1400" spc="-100" dirty="0"/>
              <a:t> </a:t>
            </a:r>
            <a:endParaRPr lang="en-US" altLang="ko-KR" sz="1400" spc="-100" dirty="0" smtClean="0"/>
          </a:p>
          <a:p>
            <a:pPr marL="180000"/>
            <a:r>
              <a:rPr lang="en-US" altLang="ko-KR" sz="14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0000101010101" charset="-127"/>
                <a:ea typeface="나눔바른고딕" panose="020B0600000101010101" charset="-127"/>
              </a:rPr>
              <a:t> </a:t>
            </a:r>
            <a:r>
              <a:rPr lang="en-US" altLang="ko-KR" sz="1400" b="1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0000101010101" charset="-127"/>
                <a:ea typeface="나눔바른고딕" panose="020B0600000101010101" charset="-127"/>
              </a:rPr>
              <a:t>- </a:t>
            </a:r>
            <a:r>
              <a:rPr lang="ko-KR" altLang="en-US" sz="14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0000101010101" charset="-127"/>
                <a:ea typeface="나눔바른고딕" panose="020B0600000101010101" charset="-127"/>
              </a:rPr>
              <a:t>신청기간 </a:t>
            </a:r>
            <a:r>
              <a:rPr lang="en-US" altLang="ko-KR" sz="1400" b="1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0000101010101" charset="-127"/>
                <a:ea typeface="나눔바른고딕" panose="020B0600000101010101" charset="-127"/>
              </a:rPr>
              <a:t>: </a:t>
            </a:r>
            <a:r>
              <a:rPr lang="ko-KR" altLang="en-US" sz="1400" b="1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0000101010101" charset="-127"/>
                <a:ea typeface="나눔바른고딕" panose="020B0600000101010101" charset="-127"/>
              </a:rPr>
              <a:t> </a:t>
            </a:r>
            <a:r>
              <a:rPr lang="en-US" altLang="ko-KR" sz="1400" b="1" spc="-100" dirty="0" smtClean="0">
                <a:solidFill>
                  <a:srgbClr val="FF0000"/>
                </a:solidFill>
                <a:latin typeface="나눔바른고딕" panose="020B0600000101010101" charset="-127"/>
                <a:ea typeface="나눔바른고딕" panose="020B0600000101010101" charset="-127"/>
              </a:rPr>
              <a:t>2022.  5.  </a:t>
            </a:r>
            <a:r>
              <a:rPr lang="en-US" altLang="ko-KR" sz="1400" b="1" spc="-100" dirty="0">
                <a:solidFill>
                  <a:srgbClr val="FF0000"/>
                </a:solidFill>
                <a:latin typeface="나눔바른고딕" panose="020B0600000101010101" charset="-127"/>
                <a:ea typeface="나눔바른고딕" panose="020B0600000101010101" charset="-127"/>
              </a:rPr>
              <a:t>2</a:t>
            </a:r>
            <a:r>
              <a:rPr lang="en-US" altLang="ko-KR" sz="1400" b="1" spc="-100" dirty="0" smtClean="0">
                <a:solidFill>
                  <a:srgbClr val="FF0000"/>
                </a:solidFill>
                <a:latin typeface="나눔바른고딕" panose="020B0600000101010101" charset="-127"/>
                <a:ea typeface="나눔바른고딕" panose="020B0600000101010101" charset="-127"/>
              </a:rPr>
              <a:t>. (</a:t>
            </a:r>
            <a:r>
              <a:rPr lang="ko-KR" altLang="en-US" sz="1400" b="1" spc="-100" dirty="0">
                <a:solidFill>
                  <a:srgbClr val="FF0000"/>
                </a:solidFill>
                <a:latin typeface="나눔바른고딕" panose="020B0600000101010101" charset="-127"/>
                <a:ea typeface="나눔바른고딕" panose="020B0600000101010101" charset="-127"/>
              </a:rPr>
              <a:t>월</a:t>
            </a:r>
            <a:r>
              <a:rPr lang="en-US" altLang="ko-KR" sz="1400" b="1" spc="-100" dirty="0" smtClean="0">
                <a:solidFill>
                  <a:srgbClr val="FF0000"/>
                </a:solidFill>
                <a:latin typeface="나눔바른고딕" panose="020B0600000101010101" charset="-127"/>
                <a:ea typeface="나눔바른고딕" panose="020B0600000101010101" charset="-127"/>
              </a:rPr>
              <a:t>) </a:t>
            </a:r>
            <a:r>
              <a:rPr lang="en-US" altLang="ko-KR" sz="1400" b="1" spc="-100" dirty="0">
                <a:solidFill>
                  <a:srgbClr val="FF0000"/>
                </a:solidFill>
                <a:latin typeface="나눔바른고딕" panose="020B0600000101010101" charset="-127"/>
                <a:ea typeface="나눔바른고딕" panose="020B0600000101010101" charset="-127"/>
              </a:rPr>
              <a:t>~ </a:t>
            </a:r>
            <a:r>
              <a:rPr lang="en-US" altLang="ko-KR" sz="1400" b="1" spc="-100" dirty="0" smtClean="0">
                <a:solidFill>
                  <a:srgbClr val="FF0000"/>
                </a:solidFill>
                <a:latin typeface="나눔바른고딕" panose="020B0600000101010101" charset="-127"/>
                <a:ea typeface="나눔바른고딕" panose="020B0600000101010101" charset="-127"/>
              </a:rPr>
              <a:t>2022.  5.  27. (</a:t>
            </a:r>
            <a:r>
              <a:rPr lang="ko-KR" altLang="en-US" sz="1400" b="1" spc="-100" dirty="0">
                <a:solidFill>
                  <a:srgbClr val="FF0000"/>
                </a:solidFill>
                <a:latin typeface="나눔바른고딕" panose="020B0600000101010101" charset="-127"/>
                <a:ea typeface="나눔바른고딕" panose="020B0600000101010101" charset="-127"/>
              </a:rPr>
              <a:t>금</a:t>
            </a:r>
            <a:r>
              <a:rPr lang="en-US" altLang="ko-KR" sz="1400" b="1" spc="-100" dirty="0" smtClean="0">
                <a:solidFill>
                  <a:srgbClr val="FF0000"/>
                </a:solidFill>
                <a:latin typeface="나눔바른고딕" panose="020B0600000101010101" charset="-127"/>
                <a:ea typeface="나눔바른고딕" panose="020B0600000101010101" charset="-127"/>
              </a:rPr>
              <a:t>)</a:t>
            </a:r>
            <a:endParaRPr lang="en-US" altLang="ko-KR" sz="1400" b="1" spc="-100" dirty="0">
              <a:solidFill>
                <a:schemeClr val="tx1">
                  <a:lumMod val="85000"/>
                  <a:lumOff val="15000"/>
                </a:schemeClr>
              </a:solidFill>
              <a:latin typeface="나눔바른고딕" panose="020B0600000101010101" charset="-127"/>
              <a:ea typeface="나눔바른고딕" panose="020B0600000101010101" charset="-127"/>
            </a:endParaRPr>
          </a:p>
          <a:p>
            <a:pPr marL="180000" latinLnBrk="0">
              <a:lnSpc>
                <a:spcPct val="150000"/>
              </a:lnSpc>
            </a:pPr>
            <a:r>
              <a:rPr lang="en-US" altLang="ko-KR" sz="1400" b="1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0000101010101" charset="-127"/>
                <a:ea typeface="나눔바른고딕" panose="020B0600000101010101" charset="-127"/>
              </a:rPr>
              <a:t>   - </a:t>
            </a:r>
            <a:r>
              <a:rPr lang="ko-KR" altLang="en-US" sz="1400" b="1" spc="-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0000101010101" charset="-127"/>
                <a:ea typeface="나눔바른고딕" panose="020B0600000101010101" charset="-127"/>
              </a:rPr>
              <a:t>신청대상</a:t>
            </a:r>
            <a:r>
              <a:rPr lang="ko-KR" altLang="en-US" sz="1400" b="1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0000101010101" charset="-127"/>
                <a:ea typeface="나눔바른고딕" panose="020B0600000101010101" charset="-127"/>
              </a:rPr>
              <a:t> </a:t>
            </a:r>
            <a:r>
              <a:rPr lang="en-US" altLang="ko-KR" sz="1400" b="1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0000101010101" charset="-127"/>
                <a:ea typeface="나눔바른고딕" panose="020B0600000101010101" charset="-127"/>
              </a:rPr>
              <a:t>: </a:t>
            </a:r>
            <a:r>
              <a:rPr lang="en-US" altLang="ko-KR" sz="14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0000101010101" charset="-127"/>
                <a:ea typeface="나눔바른고딕" panose="020B0600000101010101" charset="-127"/>
              </a:rPr>
              <a:t>3,4</a:t>
            </a:r>
            <a:r>
              <a:rPr lang="ko-KR" altLang="en-US" sz="14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0000101010101" charset="-127"/>
                <a:ea typeface="나눔바른고딕" panose="020B0600000101010101" charset="-127"/>
              </a:rPr>
              <a:t>학년 </a:t>
            </a:r>
            <a:r>
              <a:rPr lang="en-US" altLang="ko-KR" sz="14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0000101010101" charset="-127"/>
                <a:ea typeface="나눔바른고딕" panose="020B0600000101010101" charset="-127"/>
              </a:rPr>
              <a:t>(5</a:t>
            </a:r>
            <a:r>
              <a:rPr lang="ko-KR" altLang="en-US" sz="14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0000101010101" charset="-127"/>
                <a:ea typeface="나눔바른고딕" panose="020B0600000101010101" charset="-127"/>
              </a:rPr>
              <a:t>학기 </a:t>
            </a:r>
            <a:r>
              <a:rPr lang="ko-KR" altLang="en-US" sz="1400" b="1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0000101010101" charset="-127"/>
                <a:ea typeface="나눔바른고딕" panose="020B0600000101010101" charset="-127"/>
              </a:rPr>
              <a:t>이상 </a:t>
            </a:r>
            <a:r>
              <a:rPr lang="en-US" altLang="ko-KR" sz="1400" b="1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0000101010101" charset="-127"/>
                <a:ea typeface="나눔바른고딕" panose="020B0600000101010101" charset="-127"/>
              </a:rPr>
              <a:t>)</a:t>
            </a:r>
          </a:p>
          <a:p>
            <a:pPr marL="180000" latinLnBrk="0">
              <a:lnSpc>
                <a:spcPct val="150000"/>
              </a:lnSpc>
            </a:pPr>
            <a:r>
              <a:rPr lang="en-US" altLang="ko-KR" sz="1400" b="1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0000101010101" charset="-127"/>
                <a:ea typeface="나눔바른고딕" panose="020B0600000101010101" charset="-127"/>
              </a:rPr>
              <a:t>   - </a:t>
            </a:r>
            <a:r>
              <a:rPr lang="ko-KR" altLang="en-US" sz="1400" b="1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0000101010101" charset="-127"/>
                <a:ea typeface="나눔바른고딕" panose="020B0600000101010101" charset="-127"/>
              </a:rPr>
              <a:t>실습기간 </a:t>
            </a:r>
            <a:r>
              <a:rPr lang="en-US" altLang="ko-KR" sz="1400" b="1" u="sng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0000101010101" charset="-127"/>
                <a:ea typeface="나눔바른고딕" panose="020B0600000101010101" charset="-127"/>
              </a:rPr>
              <a:t>: </a:t>
            </a:r>
            <a:r>
              <a:rPr lang="en-US" altLang="ko-KR" sz="1400" b="1" u="sng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0000101010101" charset="-127"/>
                <a:ea typeface="나눔바른고딕" panose="020B0600000101010101" charset="-127"/>
              </a:rPr>
              <a:t>2022. </a:t>
            </a:r>
            <a:r>
              <a:rPr lang="en-US" altLang="ko-KR" sz="1400" b="1" u="sng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0000101010101" charset="-127"/>
                <a:ea typeface="나눔바른고딕" panose="020B0600000101010101" charset="-127"/>
              </a:rPr>
              <a:t>6</a:t>
            </a:r>
            <a:r>
              <a:rPr lang="en-US" altLang="ko-KR" sz="1400" b="1" u="sng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0000101010101" charset="-127"/>
                <a:ea typeface="나눔바른고딕" panose="020B0600000101010101" charset="-127"/>
              </a:rPr>
              <a:t>. 20. (</a:t>
            </a:r>
            <a:r>
              <a:rPr lang="ko-KR" altLang="en-US" sz="1400" b="1" u="sng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0000101010101" charset="-127"/>
                <a:ea typeface="나눔바른고딕" panose="020B0600000101010101" charset="-127"/>
              </a:rPr>
              <a:t>월</a:t>
            </a:r>
            <a:r>
              <a:rPr lang="en-US" altLang="ko-KR" sz="1400" b="1" u="sng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0000101010101" charset="-127"/>
                <a:ea typeface="나눔바른고딕" panose="020B0600000101010101" charset="-127"/>
              </a:rPr>
              <a:t>) </a:t>
            </a:r>
            <a:r>
              <a:rPr lang="en-US" altLang="ko-KR" sz="1400" b="1" u="sng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0000101010101" charset="-127"/>
                <a:ea typeface="나눔바른고딕" panose="020B0600000101010101" charset="-127"/>
              </a:rPr>
              <a:t>~ </a:t>
            </a:r>
            <a:r>
              <a:rPr lang="en-US" altLang="ko-KR" sz="1400" b="1" u="sng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0000101010101" charset="-127"/>
                <a:ea typeface="나눔바른고딕" panose="020B0600000101010101" charset="-127"/>
              </a:rPr>
              <a:t>2022 .8. 12. </a:t>
            </a:r>
            <a:r>
              <a:rPr lang="en-US" altLang="ko-KR" sz="1400" b="1" u="sng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0000101010101" charset="-127"/>
                <a:ea typeface="나눔바른고딕" panose="020B0600000101010101" charset="-127"/>
              </a:rPr>
              <a:t>(</a:t>
            </a:r>
            <a:r>
              <a:rPr lang="ko-KR" altLang="en-US" sz="1400" b="1" u="sng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0000101010101" charset="-127"/>
                <a:ea typeface="나눔바른고딕" panose="020B0600000101010101" charset="-127"/>
              </a:rPr>
              <a:t>금</a:t>
            </a:r>
            <a:r>
              <a:rPr lang="en-US" altLang="ko-KR" sz="1400" b="1" u="sng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0000101010101" charset="-127"/>
                <a:ea typeface="나눔바른고딕" panose="020B0600000101010101" charset="-127"/>
              </a:rPr>
              <a:t>) </a:t>
            </a:r>
            <a:r>
              <a:rPr lang="ko-KR" altLang="en-US" sz="1400" b="1" u="sng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0000101010101" charset="-127"/>
                <a:ea typeface="나눔바른고딕" panose="020B0600000101010101" charset="-127"/>
              </a:rPr>
              <a:t>中 </a:t>
            </a:r>
            <a:r>
              <a:rPr lang="en-US" altLang="ko-KR" sz="1400" b="1" u="sng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0000101010101" charset="-127"/>
                <a:ea typeface="나눔바른고딕" panose="020B0600000101010101" charset="-127"/>
              </a:rPr>
              <a:t>1</a:t>
            </a:r>
            <a:r>
              <a:rPr lang="ko-KR" altLang="en-US" sz="1400" b="1" u="sng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0000101010101" charset="-127"/>
                <a:ea typeface="나눔바른고딕" panose="020B0600000101010101" charset="-127"/>
              </a:rPr>
              <a:t>개월</a:t>
            </a:r>
            <a:r>
              <a:rPr lang="en-US" altLang="ko-KR" sz="1400" b="1" u="sng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0000101010101" charset="-127"/>
                <a:ea typeface="나눔바른고딕" panose="020B0600000101010101" charset="-127"/>
              </a:rPr>
              <a:t> </a:t>
            </a:r>
            <a:r>
              <a:rPr lang="ko-KR" altLang="en-US" sz="1400" b="1" u="sng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0000101010101" charset="-127"/>
                <a:ea typeface="나눔바른고딕" panose="020B0600000101010101" charset="-127"/>
              </a:rPr>
              <a:t>이상</a:t>
            </a:r>
            <a:r>
              <a:rPr lang="en-US" altLang="ko-KR" sz="1400" b="1" u="sng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0000101010101" charset="-127"/>
                <a:ea typeface="나눔바른고딕" panose="020B0600000101010101" charset="-127"/>
              </a:rPr>
              <a:t>, 8</a:t>
            </a:r>
            <a:r>
              <a:rPr lang="ko-KR" altLang="en-US" sz="1400" b="1" u="sng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0000101010101" charset="-127"/>
                <a:ea typeface="나눔바른고딕" panose="020B0600000101010101" charset="-127"/>
              </a:rPr>
              <a:t>주 </a:t>
            </a:r>
            <a:r>
              <a:rPr lang="ko-KR" altLang="en-US" sz="1400" b="1" u="sng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0000101010101" charset="-127"/>
                <a:ea typeface="나눔바른고딕" panose="020B0600000101010101" charset="-127"/>
              </a:rPr>
              <a:t>이상</a:t>
            </a:r>
            <a:endParaRPr lang="en-US" altLang="ko-KR" sz="1400" b="1" u="sng" spc="-100" dirty="0">
              <a:solidFill>
                <a:schemeClr val="tx1">
                  <a:lumMod val="85000"/>
                  <a:lumOff val="15000"/>
                </a:schemeClr>
              </a:solidFill>
              <a:latin typeface="나눔바른고딕" panose="020B0600000101010101" charset="-127"/>
              <a:ea typeface="나눔바른고딕" panose="020B0600000101010101" charset="-127"/>
            </a:endParaRPr>
          </a:p>
          <a:p>
            <a:pPr marL="180000" latinLnBrk="0">
              <a:lnSpc>
                <a:spcPct val="150000"/>
              </a:lnSpc>
            </a:pPr>
            <a:r>
              <a:rPr lang="en-US" altLang="ko-KR" sz="1400" b="1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0000101010101" charset="-127"/>
                <a:ea typeface="나눔바른고딕" panose="020B0600000101010101" charset="-127"/>
              </a:rPr>
              <a:t>   - </a:t>
            </a:r>
            <a:r>
              <a:rPr lang="ko-KR" altLang="en-US" sz="1400" b="1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0000101010101" charset="-127"/>
                <a:ea typeface="나눔바른고딕" panose="020B0600000101010101" charset="-127"/>
              </a:rPr>
              <a:t>학부</a:t>
            </a:r>
            <a:r>
              <a:rPr lang="en-US" altLang="ko-KR" sz="1400" b="1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0000101010101" charset="-127"/>
                <a:ea typeface="나눔바른고딕" panose="020B0600000101010101" charset="-127"/>
              </a:rPr>
              <a:t>(</a:t>
            </a:r>
            <a:r>
              <a:rPr lang="ko-KR" altLang="en-US" sz="1400" b="1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0000101010101" charset="-127"/>
                <a:ea typeface="나눔바른고딕" panose="020B0600000101010101" charset="-127"/>
              </a:rPr>
              <a:t>과</a:t>
            </a:r>
            <a:r>
              <a:rPr lang="en-US" altLang="ko-KR" sz="1400" b="1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0000101010101" charset="-127"/>
                <a:ea typeface="나눔바른고딕" panose="020B0600000101010101" charset="-127"/>
              </a:rPr>
              <a:t>)</a:t>
            </a:r>
            <a:r>
              <a:rPr lang="ko-KR" altLang="en-US" sz="1400" b="1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0000101010101" charset="-127"/>
                <a:ea typeface="나눔바른고딕" panose="020B0600000101010101" charset="-127"/>
              </a:rPr>
              <a:t>별 신청 관련 서류 제출 기한</a:t>
            </a:r>
            <a:r>
              <a:rPr lang="en-US" altLang="ko-KR" sz="1400" b="1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0000101010101" charset="-127"/>
                <a:ea typeface="나눔바른고딕" panose="020B0600000101010101" charset="-127"/>
              </a:rPr>
              <a:t>: </a:t>
            </a:r>
            <a:r>
              <a:rPr lang="en-US" altLang="ko-KR" sz="1400" b="1" spc="-100" dirty="0" smtClean="0">
                <a:solidFill>
                  <a:srgbClr val="FF0000"/>
                </a:solidFill>
                <a:latin typeface="나눔바른고딕" panose="020B0600000101010101" charset="-127"/>
                <a:ea typeface="나눔바른고딕" panose="020B0600000101010101" charset="-127"/>
              </a:rPr>
              <a:t>2022.  5 . 30.(</a:t>
            </a:r>
            <a:r>
              <a:rPr lang="ko-KR" altLang="en-US" sz="1400" b="1" spc="-100" dirty="0">
                <a:solidFill>
                  <a:srgbClr val="FF0000"/>
                </a:solidFill>
                <a:latin typeface="나눔바른고딕" panose="020B0600000101010101" charset="-127"/>
                <a:ea typeface="나눔바른고딕" panose="020B0600000101010101" charset="-127"/>
              </a:rPr>
              <a:t>월</a:t>
            </a:r>
            <a:r>
              <a:rPr lang="en-US" altLang="ko-KR" sz="1400" b="1" spc="-100" dirty="0" smtClean="0">
                <a:solidFill>
                  <a:srgbClr val="FF0000"/>
                </a:solidFill>
                <a:latin typeface="나눔바른고딕" panose="020B0600000101010101" charset="-127"/>
                <a:ea typeface="나눔바른고딕" panose="020B0600000101010101" charset="-127"/>
              </a:rPr>
              <a:t>) </a:t>
            </a:r>
            <a:r>
              <a:rPr lang="ko-KR" altLang="en-US" sz="1400" b="1" spc="-100" dirty="0">
                <a:solidFill>
                  <a:srgbClr val="FF0000"/>
                </a:solidFill>
                <a:latin typeface="나눔바른고딕" panose="020B0600000101010101" charset="-127"/>
                <a:ea typeface="나눔바른고딕" panose="020B0600000101010101" charset="-127"/>
              </a:rPr>
              <a:t>까지 </a:t>
            </a:r>
            <a:r>
              <a:rPr lang="en-US" altLang="ko-KR" sz="1400" b="1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0000101010101" charset="-127"/>
                <a:ea typeface="나눔바른고딕" panose="020B0600000101010101" charset="-127"/>
              </a:rPr>
              <a:t>/ </a:t>
            </a:r>
            <a:r>
              <a:rPr lang="ko-KR" altLang="en-US" sz="1400" b="1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0000101010101" charset="-127"/>
                <a:ea typeface="나눔바른고딕" panose="020B0600000101010101" charset="-127"/>
              </a:rPr>
              <a:t>학과 조교</a:t>
            </a:r>
            <a:endParaRPr lang="en-US" altLang="ko-KR" sz="1400" b="1" u="sng" spc="-100" dirty="0">
              <a:solidFill>
                <a:schemeClr val="tx1">
                  <a:lumMod val="85000"/>
                  <a:lumOff val="15000"/>
                </a:schemeClr>
              </a:solidFill>
              <a:latin typeface="나눔바른고딕" panose="020B0600000101010101" charset="-127"/>
              <a:ea typeface="나눔바른고딕" panose="020B0600000101010101" charset="-127"/>
            </a:endParaRPr>
          </a:p>
          <a:p>
            <a:pPr marL="285750" indent="-285750" latinLnBrk="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ko-KR" altLang="en-US" sz="14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0000101010101" charset="-127"/>
                <a:ea typeface="나눔바른고딕" panose="020B0600000101010101" charset="-127"/>
              </a:rPr>
              <a:t>유의사항</a:t>
            </a:r>
            <a:endParaRPr lang="en-US" altLang="ko-KR" sz="1400" b="1" spc="-100" dirty="0" smtClean="0">
              <a:solidFill>
                <a:schemeClr val="tx1">
                  <a:lumMod val="85000"/>
                  <a:lumOff val="15000"/>
                </a:schemeClr>
              </a:solidFill>
              <a:latin typeface="나눔바른고딕" panose="020B0600000101010101" charset="-127"/>
              <a:ea typeface="나눔바른고딕" panose="020B0600000101010101" charset="-127"/>
            </a:endParaRPr>
          </a:p>
          <a:p>
            <a:pPr marL="180000" latinLnBrk="0">
              <a:lnSpc>
                <a:spcPct val="150000"/>
              </a:lnSpc>
            </a:pPr>
            <a:r>
              <a:rPr lang="en-US" altLang="ko-KR" sz="1400" b="1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0000101010101" charset="-127"/>
                <a:ea typeface="나눔바른고딕" panose="020B0600000101010101" charset="-127"/>
              </a:rPr>
              <a:t> </a:t>
            </a:r>
            <a:r>
              <a:rPr lang="en-US" altLang="ko-KR" sz="14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0000101010101" charset="-127"/>
                <a:ea typeface="나눔바른고딕" panose="020B0600000101010101" charset="-127"/>
              </a:rPr>
              <a:t> - </a:t>
            </a:r>
            <a:r>
              <a:rPr lang="ko-KR" altLang="en-US" sz="14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0000101010101" charset="-127"/>
                <a:ea typeface="나눔바른고딕" panose="020B0600000101010101" charset="-127"/>
              </a:rPr>
              <a:t>표준현장실습 학기제로만 실습 가능</a:t>
            </a:r>
            <a:endParaRPr lang="en-US" altLang="ko-KR" sz="1400" b="1" spc="-100" dirty="0" smtClean="0">
              <a:solidFill>
                <a:schemeClr val="tx1">
                  <a:lumMod val="85000"/>
                  <a:lumOff val="15000"/>
                </a:schemeClr>
              </a:solidFill>
              <a:latin typeface="나눔바른고딕" panose="020B0600000101010101" charset="-127"/>
              <a:ea typeface="나눔바른고딕" panose="020B0600000101010101" charset="-127"/>
            </a:endParaRPr>
          </a:p>
          <a:p>
            <a:pPr marL="180000" latinLnBrk="0">
              <a:lnSpc>
                <a:spcPct val="150000"/>
              </a:lnSpc>
            </a:pPr>
            <a:r>
              <a:rPr lang="en-US" altLang="ko-KR" sz="14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0000101010101" charset="-127"/>
                <a:ea typeface="나눔바른고딕" panose="020B0600000101010101" charset="-127"/>
              </a:rPr>
              <a:t>   </a:t>
            </a:r>
            <a:r>
              <a:rPr lang="en-US" altLang="ko-KR" sz="1400" b="1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0000101010101" charset="-127"/>
                <a:ea typeface="나눔바른고딕" panose="020B0600000101010101" charset="-127"/>
              </a:rPr>
              <a:t>- </a:t>
            </a:r>
            <a:r>
              <a:rPr lang="ko-KR" altLang="en-US" sz="1400" b="1" spc="-100" dirty="0" smtClean="0">
                <a:solidFill>
                  <a:srgbClr val="0070C0"/>
                </a:solidFill>
                <a:latin typeface="나눔바른고딕" panose="020B0600000101010101" charset="-127"/>
                <a:ea typeface="나눔바른고딕" panose="020B0600000101010101" charset="-127"/>
              </a:rPr>
              <a:t>타 계절학기 수업과 병행하여 진행할 수 없음</a:t>
            </a:r>
            <a:endParaRPr lang="en-US" altLang="ko-KR" sz="1400" b="1" spc="-100" dirty="0" smtClean="0">
              <a:solidFill>
                <a:srgbClr val="0070C0"/>
              </a:solidFill>
              <a:latin typeface="나눔바른고딕" panose="020B0600000101010101" charset="-127"/>
              <a:ea typeface="나눔바른고딕" panose="020B0600000101010101" charset="-127"/>
            </a:endParaRPr>
          </a:p>
          <a:p>
            <a:pPr marL="180000" latinLnBrk="0">
              <a:lnSpc>
                <a:spcPct val="150000"/>
              </a:lnSpc>
            </a:pPr>
            <a:r>
              <a:rPr lang="en-US" altLang="ko-KR" sz="1400" b="1" spc="-100" dirty="0" smtClean="0">
                <a:solidFill>
                  <a:schemeClr val="accent5">
                    <a:lumMod val="75000"/>
                  </a:schemeClr>
                </a:solidFill>
                <a:latin typeface="나눔바른고딕" panose="020B0600000101010101" charset="-127"/>
                <a:ea typeface="나눔바른고딕" panose="020B0600000101010101" charset="-127"/>
              </a:rPr>
              <a:t>       ※ </a:t>
            </a:r>
            <a:r>
              <a:rPr lang="ko-KR" altLang="en-US" sz="1400" b="1" spc="-100" dirty="0" smtClean="0">
                <a:solidFill>
                  <a:schemeClr val="accent5">
                    <a:lumMod val="75000"/>
                  </a:schemeClr>
                </a:solidFill>
                <a:latin typeface="나눔바른고딕" panose="020B0600000101010101" charset="-127"/>
                <a:ea typeface="나눔바른고딕" panose="020B0600000101010101" charset="-127"/>
              </a:rPr>
              <a:t>전공과 무관한 현장실습은 인정하지 않음</a:t>
            </a:r>
            <a:endParaRPr lang="en-US" altLang="ko-KR" sz="1400" b="1" spc="-100" dirty="0" smtClean="0">
              <a:solidFill>
                <a:schemeClr val="accent5">
                  <a:lumMod val="75000"/>
                </a:schemeClr>
              </a:solidFill>
              <a:latin typeface="나눔바른고딕" panose="020B0600000101010101" charset="-127"/>
              <a:ea typeface="나눔바른고딕" panose="020B0600000101010101" charset="-127"/>
            </a:endParaRPr>
          </a:p>
          <a:p>
            <a:pPr marL="180000" indent="-285750" latinLnBrk="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ko-KR" altLang="en-US" sz="1400" b="1" spc="-100" dirty="0" smtClean="0">
                <a:latin typeface="나눔바른고딕" panose="020B0600000101010101" charset="-127"/>
                <a:ea typeface="나눔바른고딕" panose="020B0600000101010101" charset="-127"/>
              </a:rPr>
              <a:t>현장실습생 </a:t>
            </a:r>
            <a:r>
              <a:rPr lang="ko-KR" altLang="en-US" sz="1400" b="1" spc="-100" dirty="0">
                <a:latin typeface="나눔바른고딕" panose="020B0600000101010101" charset="-127"/>
                <a:ea typeface="나눔바른고딕" panose="020B0600000101010101" charset="-127"/>
              </a:rPr>
              <a:t>산재보험적용</a:t>
            </a:r>
            <a:r>
              <a:rPr lang="en-US" altLang="ko-KR" sz="1400" b="1" spc="-100" dirty="0">
                <a:latin typeface="나눔바른고딕" panose="020B0600000101010101" charset="-127"/>
                <a:ea typeface="나눔바른고딕" panose="020B0600000101010101" charset="-127"/>
              </a:rPr>
              <a:t> </a:t>
            </a:r>
            <a:endParaRPr lang="en-US" altLang="ko-KR" sz="1400" b="1" spc="-100" dirty="0" smtClean="0">
              <a:latin typeface="나눔바른고딕" panose="020B0600000101010101" charset="-127"/>
              <a:ea typeface="나눔바른고딕" panose="020B0600000101010101" charset="-127"/>
            </a:endParaRPr>
          </a:p>
          <a:p>
            <a:pPr latinLnBrk="0">
              <a:lnSpc>
                <a:spcPct val="150000"/>
              </a:lnSpc>
            </a:pPr>
            <a:r>
              <a:rPr lang="en-US" altLang="ko-KR" sz="1400" b="1" spc="-100" dirty="0" smtClean="0">
                <a:solidFill>
                  <a:srgbClr val="FF0000"/>
                </a:solidFill>
                <a:latin typeface="나눔바른고딕" panose="020B0600000101010101" charset="-127"/>
                <a:ea typeface="나눔바른고딕" panose="020B0600000101010101" charset="-127"/>
              </a:rPr>
              <a:t>             </a:t>
            </a:r>
            <a:r>
              <a:rPr lang="en-US" altLang="ko-KR" sz="1400" b="1" spc="-100">
                <a:latin typeface="나눔바른고딕" panose="020B0600000101010101" charset="-127"/>
                <a:ea typeface="나눔바른고딕" panose="020B0600000101010101" charset="-127"/>
              </a:rPr>
              <a:t>-</a:t>
            </a:r>
            <a:r>
              <a:rPr lang="en-US" altLang="ko-KR" sz="1400" b="1" spc="-100">
                <a:solidFill>
                  <a:srgbClr val="FF0000"/>
                </a:solidFill>
                <a:latin typeface="나눔바른고딕" panose="020B0600000101010101" charset="-127"/>
                <a:ea typeface="나눔바른고딕" panose="020B0600000101010101" charset="-127"/>
              </a:rPr>
              <a:t> </a:t>
            </a:r>
            <a:r>
              <a:rPr lang="ko-KR" altLang="en-US" sz="1400" b="1" spc="-100" smtClean="0">
                <a:solidFill>
                  <a:srgbClr val="FF0000"/>
                </a:solidFill>
                <a:latin typeface="나눔바른고딕" panose="020B0600000101010101" charset="-127"/>
                <a:ea typeface="나눔바른고딕" panose="020B0600000101010101" charset="-127"/>
              </a:rPr>
              <a:t>산재보험 </a:t>
            </a:r>
            <a:r>
              <a:rPr lang="ko-KR" altLang="en-US" sz="1400" b="1" spc="-100" dirty="0">
                <a:solidFill>
                  <a:srgbClr val="FF0000"/>
                </a:solidFill>
                <a:latin typeface="나눔바른고딕" panose="020B0600000101010101" charset="-127"/>
                <a:ea typeface="나눔바른고딕" panose="020B0600000101010101" charset="-127"/>
              </a:rPr>
              <a:t>필수 가입</a:t>
            </a:r>
            <a:r>
              <a:rPr lang="en-US" altLang="ko-KR" sz="1400" b="1" spc="-100" dirty="0">
                <a:solidFill>
                  <a:srgbClr val="FF0000"/>
                </a:solidFill>
                <a:latin typeface="나눔바른고딕" panose="020B0600000101010101" charset="-127"/>
                <a:ea typeface="나눔바른고딕" panose="020B0600000101010101" charset="-127"/>
              </a:rPr>
              <a:t>(2018-2</a:t>
            </a:r>
            <a:r>
              <a:rPr lang="ko-KR" altLang="en-US" sz="1400" b="1" spc="-100" dirty="0">
                <a:solidFill>
                  <a:srgbClr val="FF0000"/>
                </a:solidFill>
                <a:latin typeface="나눔바른고딕" panose="020B0600000101010101" charset="-127"/>
                <a:ea typeface="나눔바른고딕" panose="020B0600000101010101" charset="-127"/>
              </a:rPr>
              <a:t>학기부터 적용</a:t>
            </a:r>
            <a:r>
              <a:rPr lang="en-US" altLang="ko-KR" sz="1400" b="1" spc="-100" dirty="0">
                <a:solidFill>
                  <a:srgbClr val="FF0000"/>
                </a:solidFill>
                <a:latin typeface="나눔바른고딕" panose="020B0600000101010101" charset="-127"/>
                <a:ea typeface="나눔바른고딕" panose="020B0600000101010101" charset="-127"/>
              </a:rPr>
              <a:t>)</a:t>
            </a:r>
            <a:endParaRPr lang="en-US" altLang="ko-KR" sz="1400" b="1" spc="-100" dirty="0" smtClean="0">
              <a:latin typeface="나눔바른고딕" panose="020B0600000101010101" charset="-127"/>
              <a:ea typeface="나눔바른고딕" panose="020B0600000101010101" charset="-127"/>
            </a:endParaRPr>
          </a:p>
          <a:p>
            <a:pPr marL="180000" indent="-285750" latinLnBrk="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ko-KR" altLang="en-US" sz="1400" b="1" spc="-100" dirty="0" smtClean="0">
                <a:latin typeface="나눔바른고딕" panose="020B0600000101010101" charset="-127"/>
                <a:ea typeface="나눔바른고딕" panose="020B0600000101010101" charset="-127"/>
              </a:rPr>
              <a:t>현장실습 신청방법 및 지원안내</a:t>
            </a:r>
            <a:r>
              <a:rPr lang="en-US" altLang="ko-KR" sz="1400" b="1" spc="-100" dirty="0">
                <a:latin typeface="나눔바른고딕" panose="020B0600000101010101" charset="-127"/>
                <a:ea typeface="나눔바른고딕" panose="020B0600000101010101" charset="-127"/>
              </a:rPr>
              <a:t> </a:t>
            </a:r>
            <a:r>
              <a:rPr lang="en-US" altLang="ko-KR" sz="1400" b="1" spc="-100" dirty="0" smtClean="0">
                <a:latin typeface="나눔바른고딕" panose="020B0600000101010101" charset="-127"/>
                <a:ea typeface="나눔바른고딕" panose="020B0600000101010101" charset="-127"/>
              </a:rPr>
              <a:t>- </a:t>
            </a:r>
            <a:r>
              <a:rPr lang="ko-KR" altLang="en-US" sz="1400" b="1" spc="-100" dirty="0" err="1" smtClean="0">
                <a:solidFill>
                  <a:srgbClr val="0070C0"/>
                </a:solidFill>
                <a:latin typeface="나눔바른고딕" panose="020B0600000101010101" charset="-127"/>
                <a:ea typeface="나눔바른고딕" panose="020B0600000101010101" charset="-127"/>
              </a:rPr>
              <a:t>붙임참조</a:t>
            </a:r>
            <a:endParaRPr lang="en-US" altLang="ko-KR" sz="1400" b="1" spc="-100" dirty="0" smtClean="0">
              <a:solidFill>
                <a:srgbClr val="0070C0"/>
              </a:solidFill>
              <a:latin typeface="나눔바른고딕" panose="020B0600000101010101" charset="-127"/>
              <a:ea typeface="나눔바른고딕" panose="020B0600000101010101" charset="-127"/>
            </a:endParaRPr>
          </a:p>
          <a:p>
            <a:pPr marL="180000" indent="-285750" latinLnBrk="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ko-KR" altLang="en-US" sz="14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0000101010101" charset="-127"/>
                <a:ea typeface="나눔바른고딕" panose="020B0600000101010101" charset="-127"/>
              </a:rPr>
              <a:t>문의</a:t>
            </a:r>
            <a:r>
              <a:rPr lang="en-US" altLang="ko-KR" sz="14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0000101010101" charset="-127"/>
                <a:ea typeface="나눔바른고딕" panose="020B0600000101010101" charset="-127"/>
              </a:rPr>
              <a:t> </a:t>
            </a:r>
            <a:r>
              <a:rPr lang="en-US" altLang="ko-KR" sz="1400" b="1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0000101010101" charset="-127"/>
                <a:ea typeface="나눔바른고딕" panose="020B0600000101010101" charset="-127"/>
              </a:rPr>
              <a:t>: </a:t>
            </a:r>
            <a:r>
              <a:rPr lang="ko-KR" altLang="en-US" sz="1400" b="1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0000101010101" charset="-127"/>
                <a:ea typeface="나눔바른고딕" panose="020B0600000101010101" charset="-127"/>
              </a:rPr>
              <a:t>현장실습지원센터 담당 </a:t>
            </a:r>
            <a:r>
              <a:rPr lang="en-US" altLang="ko-KR" sz="1400" b="1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0000101010101" charset="-127"/>
                <a:ea typeface="나눔바른고딕" panose="020B0600000101010101" charset="-127"/>
              </a:rPr>
              <a:t> </a:t>
            </a:r>
            <a:r>
              <a:rPr lang="ko-KR" altLang="en-US" sz="14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0000101010101" charset="-127"/>
                <a:ea typeface="나눔바른고딕" panose="020B0600000101010101" charset="-127"/>
              </a:rPr>
              <a:t>홍현정 </a:t>
            </a:r>
            <a:r>
              <a:rPr lang="en-US" altLang="ko-KR" sz="1400" b="1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0000101010101" charset="-127"/>
                <a:ea typeface="나눔바른고딕" panose="020B0600000101010101" charset="-127"/>
              </a:rPr>
              <a:t>/  T.063)850-5396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88957" y="2084223"/>
            <a:ext cx="4781758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  <a:bevelB w="1270" h="1270"/>
            </a:sp3d>
          </a:bodyPr>
          <a:lstStyle>
            <a:defPPr>
              <a:defRPr lang="ko-KR"/>
            </a:defPPr>
            <a:lvl1pPr latinLnBrk="0">
              <a:defRPr sz="1600" b="1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defRPr>
            </a:lvl1pPr>
          </a:lstStyle>
          <a:p>
            <a:pPr algn="ctr" fontAlgn="base"/>
            <a:r>
              <a:rPr lang="en-US" altLang="ko-KR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2022</a:t>
            </a:r>
            <a:r>
              <a:rPr lang="ko-KR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학년도 하계 </a:t>
            </a:r>
            <a:r>
              <a:rPr lang="ko-KR" alt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전공현장실습 신청 관련 안내</a:t>
            </a:r>
          </a:p>
        </p:txBody>
      </p:sp>
      <p:grpSp>
        <p:nvGrpSpPr>
          <p:cNvPr id="11" name="그룹 10"/>
          <p:cNvGrpSpPr/>
          <p:nvPr/>
        </p:nvGrpSpPr>
        <p:grpSpPr>
          <a:xfrm>
            <a:off x="433572" y="2417916"/>
            <a:ext cx="6674421" cy="785774"/>
            <a:chOff x="429097" y="2662227"/>
            <a:chExt cx="6674421" cy="1022005"/>
          </a:xfrm>
        </p:grpSpPr>
        <p:sp>
          <p:nvSpPr>
            <p:cNvPr id="14" name="AutoShape 515"/>
            <p:cNvSpPr>
              <a:spLocks noChangeArrowheads="1"/>
            </p:cNvSpPr>
            <p:nvPr/>
          </p:nvSpPr>
          <p:spPr bwMode="auto">
            <a:xfrm>
              <a:off x="456157" y="2662227"/>
              <a:ext cx="6647361" cy="1022005"/>
            </a:xfrm>
            <a:prstGeom prst="roundRect">
              <a:avLst>
                <a:gd name="adj" fmla="val 0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50800" dist="25400" dir="3600000" algn="ctr" rotWithShape="0">
                <a:srgbClr val="000000">
                  <a:alpha val="5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latinLnBrk="0"/>
              <a:endParaRPr lang="ko-KR" altLang="ko-KR">
                <a:solidFill>
                  <a:schemeClr val="lt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29097" y="2668249"/>
              <a:ext cx="6667500" cy="89668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bevelB w="1270" h="1270"/>
              </a:sp3d>
            </a:bodyPr>
            <a:lstStyle>
              <a:defPPr>
                <a:defRPr lang="ko-KR"/>
              </a:defPPr>
              <a:lvl1pPr algn="ctr" latinLnBrk="0">
                <a:lnSpc>
                  <a:spcPct val="140000"/>
                </a:lnSpc>
                <a:defRPr b="1" spc="-8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defRPr>
              </a:lvl1pPr>
            </a:lstStyle>
            <a:p>
              <a:r>
                <a:rPr lang="en-US" altLang="ko-KR" sz="1600" spc="-150" dirty="0" smtClean="0"/>
                <a:t>2022</a:t>
              </a:r>
              <a:r>
                <a:rPr lang="ko-KR" altLang="en-US" sz="1600" spc="-150" dirty="0" smtClean="0"/>
                <a:t>학년도  하계  </a:t>
              </a:r>
              <a:r>
                <a:rPr lang="ko-KR" altLang="en-US" sz="1600" spc="-150" dirty="0"/>
                <a:t>단</a:t>
              </a:r>
              <a:r>
                <a:rPr lang="ko-KR" altLang="en-US" sz="1600" spc="-150" dirty="0" smtClean="0"/>
                <a:t>기 </a:t>
              </a:r>
              <a:r>
                <a:rPr lang="ko-KR" altLang="en-US" sz="1600" spc="-150" dirty="0"/>
                <a:t>전공현장실습 신청과 관련하여 안내드리오니 </a:t>
              </a:r>
              <a:endParaRPr lang="en-US" altLang="ko-KR" sz="1600" spc="-150" dirty="0"/>
            </a:p>
            <a:p>
              <a:r>
                <a:rPr lang="ko-KR" altLang="en-US" sz="1600" spc="-150" dirty="0"/>
                <a:t>각 참여 관계자</a:t>
              </a:r>
              <a:r>
                <a:rPr lang="en-US" altLang="ko-KR" sz="1600" spc="-150" dirty="0"/>
                <a:t>(</a:t>
              </a:r>
              <a:r>
                <a:rPr lang="ko-KR" altLang="en-US" sz="1600" spc="-150" dirty="0"/>
                <a:t>교수</a:t>
              </a:r>
              <a:r>
                <a:rPr lang="en-US" altLang="ko-KR" sz="1600" spc="-150" dirty="0"/>
                <a:t>, </a:t>
              </a:r>
              <a:r>
                <a:rPr lang="ko-KR" altLang="en-US" sz="1600" spc="-150" dirty="0"/>
                <a:t>학생</a:t>
              </a:r>
              <a:r>
                <a:rPr lang="en-US" altLang="ko-KR" sz="1600" spc="-150" dirty="0"/>
                <a:t>, </a:t>
              </a:r>
              <a:r>
                <a:rPr lang="ko-KR" altLang="en-US" sz="1600" spc="-150" dirty="0"/>
                <a:t>기업</a:t>
              </a:r>
              <a:r>
                <a:rPr lang="en-US" altLang="ko-KR" sz="1600" spc="-150" dirty="0"/>
                <a:t>) </a:t>
              </a:r>
              <a:r>
                <a:rPr lang="ko-KR" altLang="en-US" sz="1600" spc="-150" dirty="0"/>
                <a:t>여러분께서는  원활한  교과목  운영을 위해 협조 바랍니다</a:t>
              </a:r>
              <a:r>
                <a:rPr lang="en-US" altLang="ko-KR" sz="1600" spc="-150" dirty="0"/>
                <a:t>.</a:t>
              </a:r>
              <a:endParaRPr lang="en-US" altLang="ko-KR" sz="1400" spc="-150" dirty="0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635583" y="9993648"/>
            <a:ext cx="4270400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  <a:bevelB w="1270" h="1270"/>
            </a:sp3d>
          </a:bodyPr>
          <a:lstStyle>
            <a:defPPr>
              <a:defRPr lang="ko-KR"/>
            </a:defPPr>
            <a:lvl1pPr algn="ctr" fontAlgn="base" latinLnBrk="0">
              <a:defRPr sz="2000" b="1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defRPr>
            </a:lvl1pPr>
          </a:lstStyle>
          <a:p>
            <a:r>
              <a:rPr lang="en-US" altLang="ko-KR" sz="2400" dirty="0">
                <a:solidFill>
                  <a:srgbClr val="002060"/>
                </a:soli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LINC+</a:t>
            </a:r>
            <a:r>
              <a:rPr lang="ko-KR" altLang="en-US" sz="2400" dirty="0">
                <a:solidFill>
                  <a:srgbClr val="002060"/>
                </a:soli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사업단 현장실습지원센터</a:t>
            </a: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2877222"/>
              </p:ext>
            </p:extLst>
          </p:nvPr>
        </p:nvGraphicFramePr>
        <p:xfrm>
          <a:off x="659876" y="4144044"/>
          <a:ext cx="6239919" cy="1532382"/>
        </p:xfrm>
        <a:graphic>
          <a:graphicData uri="http://schemas.openxmlformats.org/drawingml/2006/table">
            <a:tbl>
              <a:tblPr/>
              <a:tblGrid>
                <a:gridCol w="1334544">
                  <a:extLst>
                    <a:ext uri="{9D8B030D-6E8A-4147-A177-3AD203B41FA5}">
                      <a16:colId xmlns="" xmlns:a16="http://schemas.microsoft.com/office/drawing/2014/main" val="2548014631"/>
                    </a:ext>
                  </a:extLst>
                </a:gridCol>
                <a:gridCol w="1509585">
                  <a:extLst>
                    <a:ext uri="{9D8B030D-6E8A-4147-A177-3AD203B41FA5}">
                      <a16:colId xmlns="" xmlns:a16="http://schemas.microsoft.com/office/drawing/2014/main" val="2921599750"/>
                    </a:ext>
                  </a:extLst>
                </a:gridCol>
                <a:gridCol w="1281240">
                  <a:extLst>
                    <a:ext uri="{9D8B030D-6E8A-4147-A177-3AD203B41FA5}">
                      <a16:colId xmlns="" xmlns:a16="http://schemas.microsoft.com/office/drawing/2014/main" val="667548729"/>
                    </a:ext>
                  </a:extLst>
                </a:gridCol>
                <a:gridCol w="1066800">
                  <a:extLst>
                    <a:ext uri="{9D8B030D-6E8A-4147-A177-3AD203B41FA5}">
                      <a16:colId xmlns="" xmlns:a16="http://schemas.microsoft.com/office/drawing/2014/main" val="1385669327"/>
                    </a:ext>
                  </a:extLst>
                </a:gridCol>
                <a:gridCol w="1047750">
                  <a:extLst>
                    <a:ext uri="{9D8B030D-6E8A-4147-A177-3AD203B41FA5}">
                      <a16:colId xmlns="" xmlns:a16="http://schemas.microsoft.com/office/drawing/2014/main" val="119838918"/>
                    </a:ext>
                  </a:extLst>
                </a:gridCol>
              </a:tblGrid>
              <a:tr h="100180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 err="1">
                          <a:solidFill>
                            <a:srgbClr val="000000"/>
                          </a:solidFill>
                          <a:effectLst/>
                          <a:latin typeface="나눔바른고딕" panose="020B0600000101010101" charset="-127"/>
                          <a:ea typeface="나눔바른고딕" panose="020B0600000101010101" charset="-127"/>
                        </a:rPr>
                        <a:t>교과목명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나눔바른고딕" panose="020B0600000101010101" charset="-127"/>
                        <a:ea typeface="나눔바른고딕" panose="020B0600000101010101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0000101010101" charset="-127"/>
                          <a:ea typeface="나눔바른고딕" panose="020B0600000101010101" charset="-127"/>
                        </a:rPr>
                        <a:t>실습기간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0000101010101" charset="-127"/>
                          <a:ea typeface="나눔바른고딕" panose="020B0600000101010101" charset="-127"/>
                        </a:rPr>
                        <a:t>이수 구분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0000101010101" charset="-127"/>
                          <a:ea typeface="나눔바른고딕" panose="020B0600000101010101" charset="-127"/>
                        </a:rPr>
                        <a:t>이수학점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0000101010101" charset="-127"/>
                          <a:ea typeface="나눔바른고딕" panose="020B0600000101010101" charset="-127"/>
                        </a:rPr>
                        <a:t>성적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38683837"/>
                  </a:ext>
                </a:extLst>
              </a:tr>
              <a:tr h="461312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 smtClean="0">
                          <a:solidFill>
                            <a:srgbClr val="000000"/>
                          </a:solidFill>
                          <a:effectLst/>
                          <a:latin typeface="나눔바른고딕" panose="020B0600000101010101" charset="-127"/>
                          <a:ea typeface="나눔바른고딕" panose="020B0600000101010101" charset="-127"/>
                        </a:rPr>
                        <a:t>계절현장실습</a:t>
                      </a:r>
                      <a:endParaRPr lang="en-US" altLang="ko-KR" sz="1200" b="1" kern="0" spc="0" dirty="0" smtClean="0">
                        <a:solidFill>
                          <a:srgbClr val="000000"/>
                        </a:solidFill>
                        <a:effectLst/>
                        <a:latin typeface="나눔바른고딕" panose="020B0600000101010101" charset="-127"/>
                        <a:ea typeface="나눔바른고딕" panose="020B0600000101010101" charset="-127"/>
                      </a:endParaRPr>
                    </a:p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0" spc="0" dirty="0" smtClean="0">
                          <a:solidFill>
                            <a:srgbClr val="000000"/>
                          </a:solidFill>
                          <a:effectLst/>
                          <a:latin typeface="나눔바른고딕" panose="020B0600000101010101" charset="-127"/>
                          <a:ea typeface="나눔바른고딕" panose="020B0600000101010101" charset="-127"/>
                        </a:rPr>
                        <a:t>(1,3,4,5)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나눔바른고딕" panose="020B0600000101010101" charset="-127"/>
                        <a:ea typeface="나눔바른고딕" panose="020B0600000101010101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0" spc="0" dirty="0" smtClean="0">
                          <a:solidFill>
                            <a:srgbClr val="000000"/>
                          </a:solidFill>
                          <a:effectLst/>
                          <a:latin typeface="나눔바른고딕" panose="020B0600000101010101" charset="-127"/>
                          <a:ea typeface="나눔바른고딕" panose="020B0600000101010101" charset="-127"/>
                        </a:rPr>
                        <a:t>1</a:t>
                      </a:r>
                      <a:r>
                        <a:rPr lang="ko-KR" altLang="en-US" sz="1200" b="1" kern="0" spc="0" dirty="0" smtClean="0">
                          <a:solidFill>
                            <a:srgbClr val="000000"/>
                          </a:solidFill>
                          <a:effectLst/>
                          <a:latin typeface="나눔바른고딕" panose="020B0600000101010101" charset="-127"/>
                          <a:ea typeface="나눔바른고딕" panose="020B0600000101010101" charset="-127"/>
                        </a:rPr>
                        <a:t>개월 </a:t>
                      </a: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0000101010101" charset="-127"/>
                          <a:ea typeface="나눔바른고딕" panose="020B0600000101010101" charset="-127"/>
                        </a:rPr>
                        <a:t>이상</a:t>
                      </a:r>
                    </a:p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0" spc="0" dirty="0" smtClean="0">
                          <a:solidFill>
                            <a:srgbClr val="000000"/>
                          </a:solidFill>
                          <a:effectLst/>
                          <a:latin typeface="나눔바른고딕" panose="020B0600000101010101" charset="-127"/>
                          <a:ea typeface="나눔바른고딕" panose="020B0600000101010101" charset="-127"/>
                        </a:rPr>
                        <a:t>(120</a:t>
                      </a: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0000101010101" charset="-127"/>
                          <a:ea typeface="나눔바른고딕" panose="020B0600000101010101" charset="-127"/>
                        </a:rPr>
                        <a:t>시간 이상</a:t>
                      </a:r>
                      <a:r>
                        <a:rPr lang="en-US" altLang="ko-KR" sz="1200" b="1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0000101010101" charset="-127"/>
                          <a:ea typeface="나눔바른고딕" panose="020B0600000101010101" charset="-127"/>
                        </a:rPr>
                        <a:t>)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나눔바른고딕" panose="020B0600000101010101" charset="-127"/>
                        <a:ea typeface="나눔바른고딕" panose="020B0600000101010101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0000101010101" charset="-127"/>
                          <a:ea typeface="나눔바른고딕" panose="020B0600000101010101" charset="-127"/>
                        </a:rPr>
                        <a:t>① 선택 전공</a:t>
                      </a:r>
                    </a:p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0000101010101" charset="-127"/>
                          <a:ea typeface="나눔바른고딕" panose="020B0600000101010101" charset="-127"/>
                        </a:rPr>
                        <a:t>② 복수 전공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0" spc="0" dirty="0" smtClean="0">
                          <a:solidFill>
                            <a:srgbClr val="000000"/>
                          </a:solidFill>
                          <a:effectLst/>
                          <a:latin typeface="나눔바른고딕" panose="020B0600000101010101" charset="-127"/>
                          <a:ea typeface="나눔바른고딕" panose="020B0600000101010101" charset="-127"/>
                        </a:rPr>
                        <a:t>1 ~ 2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나눔바른고딕" panose="020B0600000101010101" charset="-127"/>
                        <a:ea typeface="나눔바른고딕" panose="020B0600000101010101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0000101010101" charset="-127"/>
                          <a:ea typeface="나눔바른고딕" panose="020B0600000101010101" charset="-127"/>
                        </a:rPr>
                        <a:t>P / F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882217196"/>
                  </a:ext>
                </a:extLst>
              </a:tr>
              <a:tr h="310515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 smtClean="0">
                          <a:solidFill>
                            <a:srgbClr val="000000"/>
                          </a:solidFill>
                          <a:effectLst/>
                          <a:latin typeface="나눔바른고딕" panose="020B0600000101010101" charset="-127"/>
                          <a:ea typeface="나눔바른고딕" panose="020B0600000101010101" charset="-127"/>
                        </a:rPr>
                        <a:t>전공현장실습</a:t>
                      </a:r>
                      <a:endParaRPr lang="en-US" altLang="ko-KR" sz="1200" b="1" kern="0" spc="0" dirty="0" smtClean="0">
                        <a:solidFill>
                          <a:srgbClr val="000000"/>
                        </a:solidFill>
                        <a:effectLst/>
                        <a:latin typeface="나눔바른고딕" panose="020B0600000101010101" charset="-127"/>
                        <a:ea typeface="나눔바른고딕" panose="020B0600000101010101" charset="-127"/>
                      </a:endParaRPr>
                    </a:p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0" spc="0" dirty="0" smtClean="0">
                          <a:solidFill>
                            <a:srgbClr val="000000"/>
                          </a:solidFill>
                          <a:effectLst/>
                          <a:latin typeface="나눔바른고딕" panose="020B0600000101010101" charset="-127"/>
                          <a:ea typeface="나눔바른고딕" panose="020B0600000101010101" charset="-127"/>
                        </a:rPr>
                        <a:t>(1,3,4,5)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나눔바른고딕" panose="020B0600000101010101" charset="-127"/>
                        <a:ea typeface="나눔바른고딕" panose="020B0600000101010101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0" spc="0" dirty="0" smtClean="0">
                          <a:solidFill>
                            <a:srgbClr val="000000"/>
                          </a:solidFill>
                          <a:effectLst/>
                          <a:latin typeface="나눔바른고딕" panose="020B0600000101010101" charset="-127"/>
                          <a:ea typeface="나눔바른고딕" panose="020B0600000101010101" charset="-127"/>
                        </a:rPr>
                        <a:t>8</a:t>
                      </a:r>
                      <a:r>
                        <a:rPr lang="ko-KR" altLang="en-US" sz="1200" b="1" kern="0" spc="0" dirty="0" smtClean="0">
                          <a:solidFill>
                            <a:srgbClr val="000000"/>
                          </a:solidFill>
                          <a:effectLst/>
                          <a:latin typeface="나눔바른고딕" panose="020B0600000101010101" charset="-127"/>
                          <a:ea typeface="나눔바른고딕" panose="020B0600000101010101" charset="-127"/>
                        </a:rPr>
                        <a:t>주 이상</a:t>
                      </a:r>
                      <a:endParaRPr lang="en-US" altLang="ko-KR" sz="1200" b="1" kern="0" spc="0" dirty="0" smtClean="0">
                        <a:solidFill>
                          <a:srgbClr val="000000"/>
                        </a:solidFill>
                        <a:effectLst/>
                        <a:latin typeface="나눔바른고딕" panose="020B0600000101010101" charset="-127"/>
                        <a:ea typeface="나눔바른고딕" panose="020B0600000101010101" charset="-127"/>
                      </a:endParaRPr>
                    </a:p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0" spc="0" smtClean="0">
                          <a:solidFill>
                            <a:srgbClr val="000000"/>
                          </a:solidFill>
                          <a:effectLst/>
                          <a:latin typeface="나눔바른고딕" panose="020B0600000101010101" charset="-127"/>
                          <a:ea typeface="나눔바른고딕" panose="020B0600000101010101" charset="-127"/>
                        </a:rPr>
                        <a:t>(240</a:t>
                      </a:r>
                      <a:r>
                        <a:rPr lang="ko-KR" altLang="en-US" sz="1200" b="1" kern="0" spc="0" dirty="0" smtClean="0">
                          <a:solidFill>
                            <a:srgbClr val="000000"/>
                          </a:solidFill>
                          <a:effectLst/>
                          <a:latin typeface="나눔바른고딕" panose="020B0600000101010101" charset="-127"/>
                          <a:ea typeface="나눔바른고딕" panose="020B0600000101010101" charset="-127"/>
                        </a:rPr>
                        <a:t>시간 이상</a:t>
                      </a:r>
                      <a:r>
                        <a:rPr lang="en-US" altLang="ko-KR" sz="1200" b="1" kern="0" spc="0" dirty="0" smtClean="0">
                          <a:solidFill>
                            <a:srgbClr val="000000"/>
                          </a:solidFill>
                          <a:effectLst/>
                          <a:latin typeface="나눔바른고딕" panose="020B0600000101010101" charset="-127"/>
                          <a:ea typeface="나눔바른고딕" panose="020B0600000101010101" charset="-127"/>
                        </a:rPr>
                        <a:t>)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나눔바른고딕" panose="020B0600000101010101" charset="-127"/>
                        <a:ea typeface="나눔바른고딕" panose="020B0600000101010101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 smtClean="0">
                          <a:solidFill>
                            <a:srgbClr val="000000"/>
                          </a:solidFill>
                          <a:effectLst/>
                          <a:latin typeface="나눔바른고딕" panose="020B0600000101010101" charset="-127"/>
                          <a:ea typeface="나눔바른고딕" panose="020B0600000101010101" charset="-127"/>
                        </a:rPr>
                        <a:t>① 선택 전공</a:t>
                      </a:r>
                    </a:p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 smtClean="0">
                          <a:solidFill>
                            <a:srgbClr val="000000"/>
                          </a:solidFill>
                          <a:effectLst/>
                          <a:latin typeface="나눔바른고딕" panose="020B0600000101010101" charset="-127"/>
                          <a:ea typeface="나눔바른고딕" panose="020B0600000101010101" charset="-127"/>
                        </a:rPr>
                        <a:t>② 복수 전공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base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kern="0" spc="0" dirty="0" smtClean="0">
                          <a:solidFill>
                            <a:srgbClr val="000000"/>
                          </a:solidFill>
                          <a:effectLst/>
                          <a:latin typeface="나눔바른고딕" panose="020B0600000101010101" charset="-127"/>
                          <a:ea typeface="나눔바른고딕" panose="020B0600000101010101" charset="-127"/>
                        </a:rPr>
                        <a:t>1 ~ 2</a:t>
                      </a:r>
                      <a:endParaRPr lang="ko-KR" altLang="en-US" sz="1200" b="1" kern="0" spc="0" dirty="0" smtClean="0">
                        <a:solidFill>
                          <a:srgbClr val="000000"/>
                        </a:solidFill>
                        <a:effectLst/>
                        <a:latin typeface="나눔바른고딕" panose="020B0600000101010101" charset="-127"/>
                        <a:ea typeface="나눔바른고딕" panose="020B0600000101010101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base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kern="0" spc="0" dirty="0" smtClean="0">
                          <a:solidFill>
                            <a:srgbClr val="000000"/>
                          </a:solidFill>
                          <a:effectLst/>
                          <a:latin typeface="나눔바른고딕" panose="020B0600000101010101" charset="-127"/>
                          <a:ea typeface="나눔바른고딕" panose="020B0600000101010101" charset="-127"/>
                        </a:rPr>
                        <a:t>P / F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18116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1016</TotalTime>
  <Words>104</Words>
  <Application>Microsoft Office PowerPoint</Application>
  <PresentationFormat>사용자 지정</PresentationFormat>
  <Paragraphs>45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9" baseType="lpstr">
      <vt:lpstr>Wingdings</vt:lpstr>
      <vt:lpstr>Arial</vt:lpstr>
      <vt:lpstr>나눔명조 ExtraBold</vt:lpstr>
      <vt:lpstr>맑은 고딕</vt:lpstr>
      <vt:lpstr>Calibri</vt:lpstr>
      <vt:lpstr>나눔바른고딕</vt:lpstr>
      <vt:lpstr>Calibri Light</vt:lpstr>
      <vt:lpstr>Office 테마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Admin</dc:creator>
  <cp:lastModifiedBy>USER</cp:lastModifiedBy>
  <cp:revision>83</cp:revision>
  <cp:lastPrinted>2021-07-08T01:55:11Z</cp:lastPrinted>
  <dcterms:created xsi:type="dcterms:W3CDTF">2017-08-18T06:13:36Z</dcterms:created>
  <dcterms:modified xsi:type="dcterms:W3CDTF">2022-04-26T01:50:49Z</dcterms:modified>
</cp:coreProperties>
</file>